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74" r:id="rId4"/>
    <p:sldId id="257" r:id="rId5"/>
    <p:sldId id="264" r:id="rId6"/>
    <p:sldId id="259" r:id="rId7"/>
    <p:sldId id="260" r:id="rId8"/>
    <p:sldId id="261" r:id="rId9"/>
    <p:sldId id="262" r:id="rId10"/>
    <p:sldId id="276" r:id="rId11"/>
    <p:sldId id="269" r:id="rId12"/>
    <p:sldId id="270" r:id="rId13"/>
    <p:sldId id="271" r:id="rId14"/>
    <p:sldId id="275" r:id="rId15"/>
    <p:sldId id="266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FBD4444-3E19-4303-A5B6-D56C808A5702}" type="datetimeFigureOut">
              <a:rPr lang="ar-IQ" smtClean="0"/>
              <a:t>10/04/1444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BC577B-75DD-40DC-9055-0D042DEAF965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11560" y="177281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dirty="0" smtClean="0">
                <a:cs typeface="+mj-cs"/>
              </a:rPr>
              <a:t>isolation , processing of specimen for isolation , isolation in culture , pure culture </a:t>
            </a:r>
            <a:endParaRPr lang="ar-IQ" sz="3200" dirty="0" smtClean="0">
              <a:cs typeface="+mj-cs"/>
            </a:endParaRPr>
          </a:p>
          <a:p>
            <a:pPr algn="ctr" rtl="0"/>
            <a:r>
              <a:rPr lang="en-US" sz="3200" dirty="0" smtClean="0">
                <a:cs typeface="+mj-cs"/>
              </a:rPr>
              <a:t>Techniques </a:t>
            </a:r>
          </a:p>
          <a:p>
            <a:pPr algn="ctr" rtl="0"/>
            <a:endParaRPr lang="en-US" sz="3200" dirty="0">
              <a:cs typeface="+mj-cs"/>
            </a:endParaRPr>
          </a:p>
          <a:p>
            <a:pPr algn="ctr" rtl="0"/>
            <a:endParaRPr lang="en-US" sz="3200" dirty="0" smtClean="0">
              <a:cs typeface="+mj-cs"/>
            </a:endParaRPr>
          </a:p>
          <a:p>
            <a:pPr algn="ctr" rtl="0"/>
            <a:r>
              <a:rPr lang="en-US" sz="3200" dirty="0" err="1" smtClean="0">
                <a:cs typeface="+mj-cs"/>
              </a:rPr>
              <a:t>Dr</a:t>
            </a:r>
            <a:r>
              <a:rPr lang="en-US" sz="3200" dirty="0" smtClean="0">
                <a:cs typeface="+mj-cs"/>
              </a:rPr>
              <a:t> . Rana A. Fayez</a:t>
            </a:r>
            <a:endParaRPr lang="en-US" sz="3200" dirty="0">
              <a:cs typeface="+mj-cs"/>
            </a:endParaRPr>
          </a:p>
          <a:p>
            <a:pPr algn="ctr" rtl="0"/>
            <a:endParaRPr lang="ar-IQ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93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dilutions in microbiology?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making a solution weaker or less concentrated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microbiology, serial dilutions (log dilutions) are used to decrease a bacterial concentration to a required concentration for a specific test method, or to a concentration which is easier to count when plated to an agar plate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645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874846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5073" r="7303" b="27009"/>
          <a:stretch/>
        </p:blipFill>
        <p:spPr bwMode="auto">
          <a:xfrm>
            <a:off x="145142" y="3875313"/>
            <a:ext cx="8998857" cy="28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8260" b="7003"/>
          <a:stretch/>
        </p:blipFill>
        <p:spPr bwMode="auto">
          <a:xfrm>
            <a:off x="73134" y="0"/>
            <a:ext cx="8891354" cy="38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81175"/>
            <a:ext cx="54768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91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0"/>
          <a:stretch/>
        </p:blipFill>
        <p:spPr bwMode="auto">
          <a:xfrm>
            <a:off x="1115616" y="0"/>
            <a:ext cx="799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ar-IQ" dirty="0" smtClean="0">
                <a:solidFill>
                  <a:srgbClr val="FF3300"/>
                </a:solidFill>
                <a:latin typeface="Times New Roman" pitchFamily="18" charset="0"/>
              </a:rPr>
              <a:t>Isolation</a:t>
            </a:r>
            <a:r>
              <a:rPr lang="en-US" altLang="ar-IQ" sz="54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81000" y="4953000"/>
            <a:ext cx="8212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2" eaLnBrk="1" hangingPunct="1"/>
            <a:r>
              <a:rPr lang="en-US" altLang="ar-IQ" sz="330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altLang="ar-IQ" sz="3300">
                <a:latin typeface="Times New Roman" pitchFamily="18" charset="0"/>
              </a:rPr>
              <a:t>Based on diluting sample out to a point where </a:t>
            </a:r>
          </a:p>
          <a:p>
            <a:pPr marL="0" lvl="2" eaLnBrk="1" hangingPunct="1"/>
            <a:r>
              <a:rPr lang="en-US" altLang="ar-IQ" sz="3300">
                <a:latin typeface="Times New Roman" pitchFamily="18" charset="0"/>
              </a:rPr>
              <a:t>a single cell will give rise to a single colony</a:t>
            </a:r>
          </a:p>
          <a:p>
            <a:pPr eaLnBrk="1" hangingPunct="1"/>
            <a:endParaRPr lang="en-US" altLang="ar-IQ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95800"/>
          </a:xfrm>
        </p:spPr>
        <p:txBody>
          <a:bodyPr/>
          <a:lstStyle/>
          <a:p>
            <a:pPr algn="l" rtl="0" eaLnBrk="1" hangingPunct="1"/>
            <a:r>
              <a:rPr lang="en-US" altLang="ar-IQ" dirty="0" smtClean="0">
                <a:latin typeface="Times New Roman" pitchFamily="18" charset="0"/>
              </a:rPr>
              <a:t>Microorganisms occur in huge numbers.</a:t>
            </a:r>
          </a:p>
          <a:p>
            <a:pPr algn="l" rtl="0" eaLnBrk="1" hangingPunct="1"/>
            <a:r>
              <a:rPr lang="en-US" altLang="ar-IQ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altLang="ar-IQ" dirty="0" smtClean="0">
                <a:latin typeface="Times New Roman" pitchFamily="18" charset="0"/>
              </a:rPr>
              <a:t>Isolation of single species (pure culture) is done by :</a:t>
            </a:r>
          </a:p>
          <a:p>
            <a:pPr lvl="2" algn="l" rtl="0" eaLnBrk="1" hangingPunct="1"/>
            <a:r>
              <a:rPr lang="en-US" altLang="ar-IQ" sz="3200" b="1" dirty="0" smtClean="0">
                <a:solidFill>
                  <a:srgbClr val="FF0000"/>
                </a:solidFill>
                <a:latin typeface="Times New Roman" pitchFamily="18" charset="0"/>
              </a:rPr>
              <a:t>Streak plate method</a:t>
            </a:r>
          </a:p>
          <a:p>
            <a:pPr lvl="2" algn="l" rtl="0" eaLnBrk="1" hangingPunct="1"/>
            <a:r>
              <a:rPr lang="en-US" altLang="ar-IQ" sz="3200" b="1" dirty="0" smtClean="0">
                <a:solidFill>
                  <a:srgbClr val="FF0000"/>
                </a:solidFill>
                <a:latin typeface="Times New Roman" pitchFamily="18" charset="0"/>
              </a:rPr>
              <a:t>Spread plate method</a:t>
            </a:r>
          </a:p>
          <a:p>
            <a:pPr lvl="2" algn="l" rtl="0" eaLnBrk="1" hangingPunct="1"/>
            <a:r>
              <a:rPr lang="en-US" altLang="ar-IQ" sz="3200" b="1" dirty="0" smtClean="0">
                <a:solidFill>
                  <a:srgbClr val="FF0000"/>
                </a:solidFill>
                <a:latin typeface="Times New Roman" pitchFamily="18" charset="0"/>
              </a:rPr>
              <a:t>Pour plate method</a:t>
            </a:r>
          </a:p>
          <a:p>
            <a:pPr lvl="2" algn="l" rtl="0" eaLnBrk="1" hangingPunct="1"/>
            <a:endParaRPr lang="en-US" altLang="ar-IQ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7"/>
          <a:stretch/>
        </p:blipFill>
        <p:spPr bwMode="auto">
          <a:xfrm>
            <a:off x="323528" y="692696"/>
            <a:ext cx="835292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0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43608" y="690369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/>
              <a:t>Specimen collection</a:t>
            </a:r>
          </a:p>
          <a:p>
            <a:pPr algn="just" rtl="0"/>
            <a:r>
              <a:rPr lang="en-US" sz="2400" dirty="0"/>
              <a:t>Many different specimens are sent for microbiological examination </a:t>
            </a:r>
            <a:r>
              <a:rPr lang="en-US" sz="2400" dirty="0" smtClean="0"/>
              <a:t>from patients </a:t>
            </a:r>
            <a:r>
              <a:rPr lang="en-US" sz="2400" dirty="0"/>
              <a:t>with suspected bacterial infection. 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Common </a:t>
            </a:r>
            <a:r>
              <a:rPr lang="en-US" sz="2400" dirty="0"/>
              <a:t>specimens include </a:t>
            </a:r>
            <a:r>
              <a:rPr lang="en-US" sz="2400" b="1" dirty="0">
                <a:solidFill>
                  <a:srgbClr val="FF0000"/>
                </a:solidFill>
              </a:rPr>
              <a:t>urine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faeces</a:t>
            </a:r>
            <a:r>
              <a:rPr lang="en-US" sz="2400" b="1" dirty="0">
                <a:solidFill>
                  <a:srgbClr val="FF0000"/>
                </a:solidFill>
              </a:rPr>
              <a:t>, wound swabs, throat swabs, vaginal swabs, sputum, and blood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 cerebrospinal </a:t>
            </a:r>
            <a:r>
              <a:rPr lang="en-US" sz="2400" dirty="0"/>
              <a:t>fluid, pleural fluid</a:t>
            </a:r>
            <a:r>
              <a:rPr lang="en-US" sz="2400" dirty="0" smtClean="0"/>
              <a:t>, joint </a:t>
            </a:r>
            <a:r>
              <a:rPr lang="en-US" sz="2400" dirty="0"/>
              <a:t>aspirates, </a:t>
            </a:r>
            <a:r>
              <a:rPr lang="en-US" sz="2400" b="1" dirty="0">
                <a:solidFill>
                  <a:srgbClr val="FF0000"/>
                </a:solidFill>
              </a:rPr>
              <a:t>tissue, bone and prosthetic material</a:t>
            </a:r>
            <a:r>
              <a:rPr lang="en-US" sz="2400" dirty="0"/>
              <a:t> (e.g. line tips</a:t>
            </a:r>
            <a:r>
              <a:rPr lang="en-US" sz="2400" dirty="0" smtClean="0"/>
              <a:t>).</a:t>
            </a:r>
          </a:p>
          <a:p>
            <a:pPr algn="just" rtl="0"/>
            <a:endParaRPr lang="en-US" sz="2400" dirty="0"/>
          </a:p>
          <a:p>
            <a:pPr algn="just" rtl="0"/>
            <a:endParaRPr lang="en-US" dirty="0" smtClean="0"/>
          </a:p>
          <a:p>
            <a:pPr algn="just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533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0"/>
            <a:ext cx="841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23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2992" r="6132" b="3403"/>
          <a:stretch/>
        </p:blipFill>
        <p:spPr bwMode="auto">
          <a:xfrm>
            <a:off x="66104" y="2359158"/>
            <a:ext cx="9042400" cy="4498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70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4049" b="3506"/>
          <a:stretch/>
        </p:blipFill>
        <p:spPr bwMode="auto">
          <a:xfrm>
            <a:off x="0" y="3222171"/>
            <a:ext cx="9143999" cy="363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6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2963</TotalTime>
  <Words>138</Words>
  <Application>Microsoft Office PowerPoint</Application>
  <PresentationFormat>عرض على الشاشة (3:4)‏</PresentationFormat>
  <Paragraphs>21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عرض تقديمي في PowerPoint</vt:lpstr>
      <vt:lpstr>عرض تقديمي في PowerPoint</vt:lpstr>
      <vt:lpstr>Isolation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12</cp:revision>
  <dcterms:created xsi:type="dcterms:W3CDTF">2022-11-03T21:02:03Z</dcterms:created>
  <dcterms:modified xsi:type="dcterms:W3CDTF">2022-11-05T22:26:37Z</dcterms:modified>
</cp:coreProperties>
</file>